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0" r:id="rId3"/>
    <p:sldId id="261" r:id="rId4"/>
    <p:sldId id="262" r:id="rId5"/>
  </p:sldIdLst>
  <p:sldSz cx="14401800" cy="9601200"/>
  <p:notesSz cx="7099300" cy="10223500"/>
  <p:defaultTextStyle>
    <a:defPPr>
      <a:defRPr lang="en-GB"/>
    </a:defPPr>
    <a:lvl1pPr algn="ctr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251">
          <p15:clr>
            <a:srgbClr val="A4A3A4"/>
          </p15:clr>
        </p15:guide>
        <p15:guide id="2" pos="394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1410" y="66"/>
      </p:cViewPr>
      <p:guideLst>
        <p:guide orient="horz" pos="3251"/>
        <p:guide pos="394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9500" y="2982913"/>
            <a:ext cx="12242800" cy="2057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60588" y="5440363"/>
            <a:ext cx="10080625" cy="24542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2FEF0-0B3B-43C0-8AD6-F9E4F767DC4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957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03CFC5-428A-47C2-866D-95D1903FFD9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8588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40988" y="384175"/>
            <a:ext cx="3240087" cy="81930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384175"/>
            <a:ext cx="9567863" cy="81930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04D746-0B04-4644-ABE8-732542ED7A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0430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94D81F-7404-47CC-8460-55039FCB39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0807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8238" y="6169025"/>
            <a:ext cx="12241212" cy="19081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238" y="4068763"/>
            <a:ext cx="12241212" cy="21002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56C287-B9B7-4FF0-9AE7-FF41DCB3D39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431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2239963"/>
            <a:ext cx="6403975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77100" y="2239963"/>
            <a:ext cx="6403975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370721-8DC8-4A76-9C08-F05CB513491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0618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725" y="2149475"/>
            <a:ext cx="6362700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0725" y="3044825"/>
            <a:ext cx="6362700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315200" y="2149475"/>
            <a:ext cx="6365875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315200" y="3044825"/>
            <a:ext cx="6365875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0F6EE4-B38D-40B3-8DB9-E44D40812BB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5231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37388A-7F39-4733-9751-BC15D391F9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285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709D4-5EE5-4B8C-98D8-69F5514AFB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868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725" y="382588"/>
            <a:ext cx="4737100" cy="16271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0863" y="382588"/>
            <a:ext cx="8050212" cy="8194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0725" y="2009775"/>
            <a:ext cx="4737100" cy="6567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CE6244-48DE-4391-B7E0-02DE63163C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3741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2575" y="6721475"/>
            <a:ext cx="8640763" cy="7921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22575" y="857250"/>
            <a:ext cx="8640763" cy="57610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22575" y="7513638"/>
            <a:ext cx="8640763" cy="1127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07E9AB-10F7-4935-8295-002F9CC03D6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91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384175"/>
            <a:ext cx="1296035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2239963"/>
            <a:ext cx="12960350" cy="633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20725" y="8743950"/>
            <a:ext cx="3360738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>
            <a:lvl1pPr algn="l" defTabSz="1279525">
              <a:defRPr sz="20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919663" y="8743950"/>
            <a:ext cx="456247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>
            <a:lvl1pPr defTabSz="1279525">
              <a:defRPr sz="20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320338" y="8743950"/>
            <a:ext cx="3360737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>
            <a:lvl1pPr algn="r" defTabSz="1279525">
              <a:defRPr sz="2000" smtClean="0"/>
            </a:lvl1pPr>
          </a:lstStyle>
          <a:p>
            <a:pPr>
              <a:defRPr/>
            </a:pPr>
            <a:fld id="{5593A0C0-3715-40FB-9593-A4979B27255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  <a:cs typeface="Arial" charset="0"/>
        </a:defRPr>
      </a:lvl2pPr>
      <a:lvl3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  <a:cs typeface="Arial" charset="0"/>
        </a:defRPr>
      </a:lvl3pPr>
      <a:lvl4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  <a:cs typeface="Arial" charset="0"/>
        </a:defRPr>
      </a:lvl4pPr>
      <a:lvl5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  <a:cs typeface="Arial" charset="0"/>
        </a:defRPr>
      </a:lvl5pPr>
      <a:lvl6pPr marL="4572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  <a:cs typeface="Arial" charset="0"/>
        </a:defRPr>
      </a:lvl6pPr>
      <a:lvl7pPr marL="9144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  <a:cs typeface="Arial" charset="0"/>
        </a:defRPr>
      </a:lvl7pPr>
      <a:lvl8pPr marL="13716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  <a:cs typeface="Arial" charset="0"/>
        </a:defRPr>
      </a:lvl8pPr>
      <a:lvl9pPr marL="18288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79425" indent="-479425" algn="l" defTabSz="1279525" rtl="0" eaLnBrk="0" fontAlgn="base" hangingPunct="0">
        <a:spcBef>
          <a:spcPct val="20000"/>
        </a:spcBef>
        <a:spcAft>
          <a:spcPct val="0"/>
        </a:spcAft>
        <a:buChar char="•"/>
        <a:defRPr sz="4500">
          <a:solidFill>
            <a:schemeClr val="tx1"/>
          </a:solidFill>
          <a:latin typeface="+mn-lt"/>
          <a:ea typeface="+mn-ea"/>
          <a:cs typeface="+mn-cs"/>
        </a:defRPr>
      </a:lvl1pPr>
      <a:lvl2pPr marL="1039813" indent="-400050" algn="l" defTabSz="1279525" rtl="0" eaLnBrk="0" fontAlgn="base" hangingPunct="0">
        <a:spcBef>
          <a:spcPct val="20000"/>
        </a:spcBef>
        <a:spcAft>
          <a:spcPct val="0"/>
        </a:spcAft>
        <a:buChar char="–"/>
        <a:defRPr sz="3900">
          <a:solidFill>
            <a:schemeClr val="tx1"/>
          </a:solidFill>
          <a:latin typeface="+mn-lt"/>
          <a:cs typeface="+mn-cs"/>
        </a:defRPr>
      </a:lvl2pPr>
      <a:lvl3pPr marL="1600200" indent="-320675" algn="l" defTabSz="127952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  <a:cs typeface="+mn-cs"/>
        </a:defRPr>
      </a:lvl3pPr>
      <a:lvl4pPr marL="2239963" indent="-319088" algn="l" defTabSz="1279525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4pPr>
      <a:lvl5pPr marL="2879725" indent="-319088" algn="l" defTabSz="1279525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cs typeface="+mn-cs"/>
        </a:defRPr>
      </a:lvl5pPr>
      <a:lvl6pPr marL="33369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cs typeface="+mn-cs"/>
        </a:defRPr>
      </a:lvl6pPr>
      <a:lvl7pPr marL="37941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cs typeface="+mn-cs"/>
        </a:defRPr>
      </a:lvl7pPr>
      <a:lvl8pPr marL="42513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cs typeface="+mn-cs"/>
        </a:defRPr>
      </a:lvl8pPr>
      <a:lvl9pPr marL="47085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325" y="11430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782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4529634" y="48072"/>
            <a:ext cx="341215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800" dirty="0"/>
              <a:t>Kitchen Design – </a:t>
            </a:r>
            <a:r>
              <a:rPr lang="en-GB" sz="1800" dirty="0" smtClean="0"/>
              <a:t>Unit 2, View 1</a:t>
            </a:r>
            <a:endParaRPr lang="en-GB" sz="1800" dirty="0"/>
          </a:p>
        </p:txBody>
      </p:sp>
      <p:sp>
        <p:nvSpPr>
          <p:cNvPr id="3" name="Text Box 161"/>
          <p:cNvSpPr txBox="1">
            <a:spLocks noChangeArrowheads="1"/>
          </p:cNvSpPr>
          <p:nvPr/>
        </p:nvSpPr>
        <p:spPr bwMode="auto">
          <a:xfrm>
            <a:off x="12385675" y="1106488"/>
            <a:ext cx="1873250" cy="6001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GB" sz="1100" dirty="0"/>
              <a:t>Customer Name</a:t>
            </a:r>
            <a:r>
              <a:rPr lang="en-GB" sz="1100" dirty="0" smtClean="0"/>
              <a:t>:</a:t>
            </a:r>
          </a:p>
          <a:p>
            <a:pPr algn="l" eaLnBrk="1" hangingPunct="1"/>
            <a:endParaRPr lang="en-GB" sz="1100" dirty="0" smtClean="0"/>
          </a:p>
          <a:p>
            <a:pPr algn="l" eaLnBrk="1" hangingPunct="1"/>
            <a:r>
              <a:rPr lang="en-GB" sz="1100" dirty="0" smtClean="0"/>
              <a:t>Leach Homes</a:t>
            </a:r>
            <a:endParaRPr lang="en-GB" sz="1100" dirty="0"/>
          </a:p>
        </p:txBody>
      </p:sp>
      <p:sp>
        <p:nvSpPr>
          <p:cNvPr id="4" name="Text Box 162"/>
          <p:cNvSpPr txBox="1">
            <a:spLocks noChangeArrowheads="1"/>
          </p:cNvSpPr>
          <p:nvPr/>
        </p:nvSpPr>
        <p:spPr bwMode="auto">
          <a:xfrm>
            <a:off x="12385675" y="1839913"/>
            <a:ext cx="1873250" cy="1446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GB" sz="1100" dirty="0"/>
              <a:t>Customer Address:</a:t>
            </a:r>
          </a:p>
          <a:p>
            <a:pPr algn="l" eaLnBrk="1" hangingPunct="1"/>
            <a:r>
              <a:rPr lang="en-GB" sz="1100" dirty="0" smtClean="0"/>
              <a:t>	</a:t>
            </a:r>
          </a:p>
          <a:p>
            <a:pPr algn="l" eaLnBrk="1" hangingPunct="1"/>
            <a:endParaRPr lang="en-GB" sz="1100" dirty="0" smtClean="0"/>
          </a:p>
          <a:p>
            <a:pPr algn="l" eaLnBrk="1" hangingPunct="1"/>
            <a:endParaRPr lang="en-GB" sz="1100" dirty="0"/>
          </a:p>
          <a:p>
            <a:pPr algn="l" eaLnBrk="1" hangingPunct="1"/>
            <a:endParaRPr lang="en-GB" sz="1100" dirty="0" smtClean="0"/>
          </a:p>
          <a:p>
            <a:pPr algn="l" eaLnBrk="1" hangingPunct="1"/>
            <a:endParaRPr lang="en-GB" sz="1100" dirty="0"/>
          </a:p>
          <a:p>
            <a:pPr algn="l" eaLnBrk="1" hangingPunct="1"/>
            <a:endParaRPr lang="en-GB" sz="1100" dirty="0"/>
          </a:p>
          <a:p>
            <a:pPr algn="l" eaLnBrk="1" hangingPunct="1"/>
            <a:endParaRPr lang="en-GB" sz="1100" dirty="0"/>
          </a:p>
        </p:txBody>
      </p:sp>
      <p:sp>
        <p:nvSpPr>
          <p:cNvPr id="5" name="Text Box 163"/>
          <p:cNvSpPr txBox="1">
            <a:spLocks noChangeArrowheads="1"/>
          </p:cNvSpPr>
          <p:nvPr/>
        </p:nvSpPr>
        <p:spPr bwMode="auto">
          <a:xfrm>
            <a:off x="12385675" y="3425825"/>
            <a:ext cx="1873250" cy="606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GB" sz="1100" dirty="0"/>
              <a:t>Designer:</a:t>
            </a:r>
          </a:p>
          <a:p>
            <a:pPr algn="l" eaLnBrk="1" hangingPunct="1"/>
            <a:endParaRPr lang="en-GB" sz="1100" dirty="0"/>
          </a:p>
          <a:p>
            <a:pPr algn="l" eaLnBrk="1" hangingPunct="1"/>
            <a:r>
              <a:rPr lang="en-GB" sz="1100" dirty="0" smtClean="0"/>
              <a:t>Mike </a:t>
            </a:r>
            <a:r>
              <a:rPr lang="en-GB" sz="1100" dirty="0" err="1" smtClean="0"/>
              <a:t>Belsey</a:t>
            </a:r>
            <a:endParaRPr lang="en-GB" sz="1100" dirty="0"/>
          </a:p>
        </p:txBody>
      </p:sp>
      <p:sp>
        <p:nvSpPr>
          <p:cNvPr id="6" name="Text Box 164"/>
          <p:cNvSpPr txBox="1">
            <a:spLocks noChangeArrowheads="1"/>
          </p:cNvSpPr>
          <p:nvPr/>
        </p:nvSpPr>
        <p:spPr bwMode="auto">
          <a:xfrm>
            <a:off x="12385675" y="4872038"/>
            <a:ext cx="1873250" cy="430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GB" sz="1100" dirty="0"/>
              <a:t>Furniture Style:</a:t>
            </a:r>
          </a:p>
          <a:p>
            <a:pPr algn="l" eaLnBrk="1" hangingPunct="1"/>
            <a:endParaRPr lang="en-GB" sz="1100" dirty="0"/>
          </a:p>
        </p:txBody>
      </p:sp>
      <p:sp>
        <p:nvSpPr>
          <p:cNvPr id="7" name="Text Box 165"/>
          <p:cNvSpPr txBox="1">
            <a:spLocks noChangeArrowheads="1"/>
          </p:cNvSpPr>
          <p:nvPr/>
        </p:nvSpPr>
        <p:spPr bwMode="auto">
          <a:xfrm>
            <a:off x="12385675" y="5592763"/>
            <a:ext cx="1873250" cy="6001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GB" sz="1100" dirty="0"/>
              <a:t>Finish</a:t>
            </a:r>
            <a:r>
              <a:rPr lang="en-GB" sz="1100" dirty="0" smtClean="0"/>
              <a:t>:</a:t>
            </a:r>
          </a:p>
          <a:p>
            <a:pPr algn="l" eaLnBrk="1" hangingPunct="1"/>
            <a:endParaRPr lang="en-GB" sz="1100" dirty="0"/>
          </a:p>
          <a:p>
            <a:pPr algn="l" eaLnBrk="1" hangingPunct="1"/>
            <a:r>
              <a:rPr lang="en-GB" sz="1100" dirty="0" smtClean="0"/>
              <a:t>Factory Primed </a:t>
            </a:r>
          </a:p>
        </p:txBody>
      </p:sp>
      <p:sp>
        <p:nvSpPr>
          <p:cNvPr id="8" name="Text Box 166"/>
          <p:cNvSpPr txBox="1">
            <a:spLocks noChangeArrowheads="1"/>
          </p:cNvSpPr>
          <p:nvPr/>
        </p:nvSpPr>
        <p:spPr bwMode="auto">
          <a:xfrm>
            <a:off x="12385675" y="7385050"/>
            <a:ext cx="1873250" cy="1952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GB" sz="1100"/>
              <a:t>Customer Approval</a:t>
            </a:r>
          </a:p>
          <a:p>
            <a:pPr algn="l" eaLnBrk="1" hangingPunct="1"/>
            <a:endParaRPr lang="en-GB" sz="1100"/>
          </a:p>
          <a:p>
            <a:pPr algn="l" eaLnBrk="1" hangingPunct="1"/>
            <a:r>
              <a:rPr lang="en-GB" sz="1100"/>
              <a:t>Signature</a:t>
            </a:r>
          </a:p>
          <a:p>
            <a:pPr algn="l" eaLnBrk="1" hangingPunct="1"/>
            <a:endParaRPr lang="en-GB" sz="1100"/>
          </a:p>
          <a:p>
            <a:pPr algn="l" eaLnBrk="1" hangingPunct="1"/>
            <a:endParaRPr lang="en-GB" sz="1100"/>
          </a:p>
          <a:p>
            <a:pPr algn="l" eaLnBrk="1" hangingPunct="1"/>
            <a:endParaRPr lang="en-GB" sz="1100"/>
          </a:p>
          <a:p>
            <a:pPr algn="l" eaLnBrk="1" hangingPunct="1"/>
            <a:endParaRPr lang="en-GB" sz="1100"/>
          </a:p>
          <a:p>
            <a:pPr algn="l" eaLnBrk="1" hangingPunct="1"/>
            <a:endParaRPr lang="en-GB" sz="1100"/>
          </a:p>
          <a:p>
            <a:pPr algn="l" eaLnBrk="1" hangingPunct="1"/>
            <a:endParaRPr lang="en-GB" sz="1100"/>
          </a:p>
          <a:p>
            <a:pPr algn="l" eaLnBrk="1" hangingPunct="1"/>
            <a:r>
              <a:rPr lang="en-GB" sz="1100"/>
              <a:t>Date</a:t>
            </a:r>
          </a:p>
          <a:p>
            <a:pPr algn="l" eaLnBrk="1" hangingPunct="1"/>
            <a:endParaRPr lang="en-GB" sz="1100"/>
          </a:p>
        </p:txBody>
      </p:sp>
      <p:sp>
        <p:nvSpPr>
          <p:cNvPr id="9" name="Text Box 167"/>
          <p:cNvSpPr txBox="1">
            <a:spLocks noChangeArrowheads="1"/>
          </p:cNvSpPr>
          <p:nvPr/>
        </p:nvSpPr>
        <p:spPr bwMode="auto">
          <a:xfrm>
            <a:off x="12385675" y="6353175"/>
            <a:ext cx="1873250" cy="895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GB" sz="1300"/>
              <a:t>Subject to Bespoke Kitchen Design’s Standard Contract Terms &amp; Conditions</a:t>
            </a:r>
          </a:p>
        </p:txBody>
      </p:sp>
      <p:sp>
        <p:nvSpPr>
          <p:cNvPr id="10" name="Text Box 168"/>
          <p:cNvSpPr txBox="1">
            <a:spLocks noChangeArrowheads="1"/>
          </p:cNvSpPr>
          <p:nvPr/>
        </p:nvSpPr>
        <p:spPr bwMode="auto">
          <a:xfrm>
            <a:off x="12385675" y="4152900"/>
            <a:ext cx="1873250" cy="606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GB" sz="1100" dirty="0"/>
              <a:t>Version:</a:t>
            </a:r>
          </a:p>
          <a:p>
            <a:pPr algn="l" eaLnBrk="1" hangingPunct="1"/>
            <a:endParaRPr lang="en-GB" sz="1100" dirty="0"/>
          </a:p>
          <a:p>
            <a:pPr algn="l" eaLnBrk="1" hangingPunct="1"/>
            <a:r>
              <a:rPr lang="en-GB" sz="1100" dirty="0"/>
              <a:t>1</a:t>
            </a:r>
          </a:p>
        </p:txBody>
      </p:sp>
      <p:sp>
        <p:nvSpPr>
          <p:cNvPr id="11" name="Rectangle 169"/>
          <p:cNvSpPr>
            <a:spLocks noChangeArrowheads="1"/>
          </p:cNvSpPr>
          <p:nvPr/>
        </p:nvSpPr>
        <p:spPr bwMode="auto">
          <a:xfrm>
            <a:off x="12314238" y="192088"/>
            <a:ext cx="2016125" cy="9217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2" name="Picture 1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26542" y="317902"/>
            <a:ext cx="179151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 Box 56"/>
          <p:cNvSpPr txBox="1">
            <a:spLocks noChangeArrowheads="1"/>
          </p:cNvSpPr>
          <p:nvPr/>
        </p:nvSpPr>
        <p:spPr bwMode="auto">
          <a:xfrm>
            <a:off x="370499" y="9306907"/>
            <a:ext cx="1166537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000" dirty="0" smtClean="0"/>
              <a:t>Copyright &amp; Design Right by Bespoke Kitchen Design, All rights reserved. No part of this drawing may be used, reproduced, translated, modified, altered or disclosed without the originators written consent</a:t>
            </a:r>
            <a:endParaRPr lang="en-GB" sz="1000" dirty="0"/>
          </a:p>
        </p:txBody>
      </p:sp>
      <p:sp>
        <p:nvSpPr>
          <p:cNvPr id="15" name="Rectangle 14"/>
          <p:cNvSpPr/>
          <p:nvPr/>
        </p:nvSpPr>
        <p:spPr bwMode="auto">
          <a:xfrm>
            <a:off x="0" y="0"/>
            <a:ext cx="14401800" cy="96012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1279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116" y="1209584"/>
            <a:ext cx="12046162" cy="6759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20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4529634" y="48072"/>
            <a:ext cx="341215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800" dirty="0"/>
              <a:t>Kitchen Design – </a:t>
            </a:r>
            <a:r>
              <a:rPr lang="en-GB" sz="1800" dirty="0" smtClean="0"/>
              <a:t>Unit 2, View 2</a:t>
            </a:r>
            <a:endParaRPr lang="en-GB" sz="1800" dirty="0"/>
          </a:p>
        </p:txBody>
      </p:sp>
      <p:sp>
        <p:nvSpPr>
          <p:cNvPr id="3" name="Text Box 161"/>
          <p:cNvSpPr txBox="1">
            <a:spLocks noChangeArrowheads="1"/>
          </p:cNvSpPr>
          <p:nvPr/>
        </p:nvSpPr>
        <p:spPr bwMode="auto">
          <a:xfrm>
            <a:off x="12385675" y="1106488"/>
            <a:ext cx="1873250" cy="6001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GB" sz="1100" dirty="0"/>
              <a:t>Customer Name</a:t>
            </a:r>
            <a:r>
              <a:rPr lang="en-GB" sz="1100" dirty="0" smtClean="0"/>
              <a:t>:</a:t>
            </a:r>
          </a:p>
          <a:p>
            <a:pPr algn="l" eaLnBrk="1" hangingPunct="1"/>
            <a:endParaRPr lang="en-GB" sz="1100" dirty="0" smtClean="0"/>
          </a:p>
          <a:p>
            <a:pPr algn="l" eaLnBrk="1" hangingPunct="1"/>
            <a:r>
              <a:rPr lang="en-GB" sz="1100" dirty="0" smtClean="0"/>
              <a:t>Leach Homes</a:t>
            </a:r>
            <a:endParaRPr lang="en-GB" sz="1100" dirty="0"/>
          </a:p>
        </p:txBody>
      </p:sp>
      <p:sp>
        <p:nvSpPr>
          <p:cNvPr id="4" name="Text Box 162"/>
          <p:cNvSpPr txBox="1">
            <a:spLocks noChangeArrowheads="1"/>
          </p:cNvSpPr>
          <p:nvPr/>
        </p:nvSpPr>
        <p:spPr bwMode="auto">
          <a:xfrm>
            <a:off x="12385675" y="1839913"/>
            <a:ext cx="1873250" cy="1446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GB" sz="1100" dirty="0"/>
              <a:t>Customer Address:</a:t>
            </a:r>
          </a:p>
          <a:p>
            <a:pPr algn="l" eaLnBrk="1" hangingPunct="1"/>
            <a:r>
              <a:rPr lang="en-GB" sz="1100" dirty="0" smtClean="0"/>
              <a:t>	</a:t>
            </a:r>
          </a:p>
          <a:p>
            <a:pPr algn="l" eaLnBrk="1" hangingPunct="1"/>
            <a:endParaRPr lang="en-GB" sz="1100" dirty="0" smtClean="0"/>
          </a:p>
          <a:p>
            <a:pPr algn="l" eaLnBrk="1" hangingPunct="1"/>
            <a:endParaRPr lang="en-GB" sz="1100" dirty="0"/>
          </a:p>
          <a:p>
            <a:pPr algn="l" eaLnBrk="1" hangingPunct="1"/>
            <a:endParaRPr lang="en-GB" sz="1100" dirty="0" smtClean="0"/>
          </a:p>
          <a:p>
            <a:pPr algn="l" eaLnBrk="1" hangingPunct="1"/>
            <a:endParaRPr lang="en-GB" sz="1100" dirty="0"/>
          </a:p>
          <a:p>
            <a:pPr algn="l" eaLnBrk="1" hangingPunct="1"/>
            <a:endParaRPr lang="en-GB" sz="1100" dirty="0"/>
          </a:p>
          <a:p>
            <a:pPr algn="l" eaLnBrk="1" hangingPunct="1"/>
            <a:endParaRPr lang="en-GB" sz="1100" dirty="0"/>
          </a:p>
        </p:txBody>
      </p:sp>
      <p:sp>
        <p:nvSpPr>
          <p:cNvPr id="5" name="Text Box 163"/>
          <p:cNvSpPr txBox="1">
            <a:spLocks noChangeArrowheads="1"/>
          </p:cNvSpPr>
          <p:nvPr/>
        </p:nvSpPr>
        <p:spPr bwMode="auto">
          <a:xfrm>
            <a:off x="12385675" y="3425825"/>
            <a:ext cx="1873250" cy="606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GB" sz="1100" dirty="0"/>
              <a:t>Designer:</a:t>
            </a:r>
          </a:p>
          <a:p>
            <a:pPr algn="l" eaLnBrk="1" hangingPunct="1"/>
            <a:endParaRPr lang="en-GB" sz="1100" dirty="0"/>
          </a:p>
          <a:p>
            <a:pPr algn="l" eaLnBrk="1" hangingPunct="1"/>
            <a:r>
              <a:rPr lang="en-GB" sz="1100" dirty="0" smtClean="0"/>
              <a:t>Mike </a:t>
            </a:r>
            <a:r>
              <a:rPr lang="en-GB" sz="1100" dirty="0" err="1" smtClean="0"/>
              <a:t>Belsey</a:t>
            </a:r>
            <a:endParaRPr lang="en-GB" sz="1100" dirty="0"/>
          </a:p>
        </p:txBody>
      </p:sp>
      <p:sp>
        <p:nvSpPr>
          <p:cNvPr id="6" name="Text Box 164"/>
          <p:cNvSpPr txBox="1">
            <a:spLocks noChangeArrowheads="1"/>
          </p:cNvSpPr>
          <p:nvPr/>
        </p:nvSpPr>
        <p:spPr bwMode="auto">
          <a:xfrm>
            <a:off x="12385675" y="4872038"/>
            <a:ext cx="1873250" cy="430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GB" sz="1100" dirty="0"/>
              <a:t>Furniture Style:</a:t>
            </a:r>
          </a:p>
          <a:p>
            <a:pPr algn="l" eaLnBrk="1" hangingPunct="1"/>
            <a:endParaRPr lang="en-GB" sz="1100" dirty="0"/>
          </a:p>
        </p:txBody>
      </p:sp>
      <p:sp>
        <p:nvSpPr>
          <p:cNvPr id="7" name="Text Box 165"/>
          <p:cNvSpPr txBox="1">
            <a:spLocks noChangeArrowheads="1"/>
          </p:cNvSpPr>
          <p:nvPr/>
        </p:nvSpPr>
        <p:spPr bwMode="auto">
          <a:xfrm>
            <a:off x="12385675" y="5592763"/>
            <a:ext cx="1873250" cy="6001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GB" sz="1100" dirty="0"/>
              <a:t>Finish</a:t>
            </a:r>
            <a:r>
              <a:rPr lang="en-GB" sz="1100" dirty="0" smtClean="0"/>
              <a:t>:</a:t>
            </a:r>
          </a:p>
          <a:p>
            <a:pPr algn="l" eaLnBrk="1" hangingPunct="1"/>
            <a:endParaRPr lang="en-GB" sz="1100" dirty="0"/>
          </a:p>
          <a:p>
            <a:pPr algn="l" eaLnBrk="1" hangingPunct="1"/>
            <a:r>
              <a:rPr lang="en-GB" sz="1100" dirty="0" smtClean="0"/>
              <a:t>Factory Primed </a:t>
            </a:r>
          </a:p>
        </p:txBody>
      </p:sp>
      <p:sp>
        <p:nvSpPr>
          <p:cNvPr id="8" name="Text Box 166"/>
          <p:cNvSpPr txBox="1">
            <a:spLocks noChangeArrowheads="1"/>
          </p:cNvSpPr>
          <p:nvPr/>
        </p:nvSpPr>
        <p:spPr bwMode="auto">
          <a:xfrm>
            <a:off x="12385675" y="7385050"/>
            <a:ext cx="1873250" cy="1952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GB" sz="1100"/>
              <a:t>Customer Approval</a:t>
            </a:r>
          </a:p>
          <a:p>
            <a:pPr algn="l" eaLnBrk="1" hangingPunct="1"/>
            <a:endParaRPr lang="en-GB" sz="1100"/>
          </a:p>
          <a:p>
            <a:pPr algn="l" eaLnBrk="1" hangingPunct="1"/>
            <a:r>
              <a:rPr lang="en-GB" sz="1100"/>
              <a:t>Signature</a:t>
            </a:r>
          </a:p>
          <a:p>
            <a:pPr algn="l" eaLnBrk="1" hangingPunct="1"/>
            <a:endParaRPr lang="en-GB" sz="1100"/>
          </a:p>
          <a:p>
            <a:pPr algn="l" eaLnBrk="1" hangingPunct="1"/>
            <a:endParaRPr lang="en-GB" sz="1100"/>
          </a:p>
          <a:p>
            <a:pPr algn="l" eaLnBrk="1" hangingPunct="1"/>
            <a:endParaRPr lang="en-GB" sz="1100"/>
          </a:p>
          <a:p>
            <a:pPr algn="l" eaLnBrk="1" hangingPunct="1"/>
            <a:endParaRPr lang="en-GB" sz="1100"/>
          </a:p>
          <a:p>
            <a:pPr algn="l" eaLnBrk="1" hangingPunct="1"/>
            <a:endParaRPr lang="en-GB" sz="1100"/>
          </a:p>
          <a:p>
            <a:pPr algn="l" eaLnBrk="1" hangingPunct="1"/>
            <a:endParaRPr lang="en-GB" sz="1100"/>
          </a:p>
          <a:p>
            <a:pPr algn="l" eaLnBrk="1" hangingPunct="1"/>
            <a:r>
              <a:rPr lang="en-GB" sz="1100"/>
              <a:t>Date</a:t>
            </a:r>
          </a:p>
          <a:p>
            <a:pPr algn="l" eaLnBrk="1" hangingPunct="1"/>
            <a:endParaRPr lang="en-GB" sz="1100"/>
          </a:p>
        </p:txBody>
      </p:sp>
      <p:sp>
        <p:nvSpPr>
          <p:cNvPr id="9" name="Text Box 167"/>
          <p:cNvSpPr txBox="1">
            <a:spLocks noChangeArrowheads="1"/>
          </p:cNvSpPr>
          <p:nvPr/>
        </p:nvSpPr>
        <p:spPr bwMode="auto">
          <a:xfrm>
            <a:off x="12385675" y="6353175"/>
            <a:ext cx="1873250" cy="895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GB" sz="1300"/>
              <a:t>Subject to Bespoke Kitchen Design’s Standard Contract Terms &amp; Conditions</a:t>
            </a:r>
          </a:p>
        </p:txBody>
      </p:sp>
      <p:sp>
        <p:nvSpPr>
          <p:cNvPr id="10" name="Text Box 168"/>
          <p:cNvSpPr txBox="1">
            <a:spLocks noChangeArrowheads="1"/>
          </p:cNvSpPr>
          <p:nvPr/>
        </p:nvSpPr>
        <p:spPr bwMode="auto">
          <a:xfrm>
            <a:off x="12385675" y="4152900"/>
            <a:ext cx="1873250" cy="606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GB" sz="1100" dirty="0"/>
              <a:t>Version:</a:t>
            </a:r>
          </a:p>
          <a:p>
            <a:pPr algn="l" eaLnBrk="1" hangingPunct="1"/>
            <a:endParaRPr lang="en-GB" sz="1100" dirty="0"/>
          </a:p>
          <a:p>
            <a:pPr algn="l" eaLnBrk="1" hangingPunct="1"/>
            <a:r>
              <a:rPr lang="en-GB" sz="1100" dirty="0"/>
              <a:t>1</a:t>
            </a:r>
          </a:p>
        </p:txBody>
      </p:sp>
      <p:sp>
        <p:nvSpPr>
          <p:cNvPr id="11" name="Rectangle 169"/>
          <p:cNvSpPr>
            <a:spLocks noChangeArrowheads="1"/>
          </p:cNvSpPr>
          <p:nvPr/>
        </p:nvSpPr>
        <p:spPr bwMode="auto">
          <a:xfrm>
            <a:off x="12314238" y="192088"/>
            <a:ext cx="2016125" cy="9217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2" name="Picture 1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26542" y="317902"/>
            <a:ext cx="179151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 Box 56"/>
          <p:cNvSpPr txBox="1">
            <a:spLocks noChangeArrowheads="1"/>
          </p:cNvSpPr>
          <p:nvPr/>
        </p:nvSpPr>
        <p:spPr bwMode="auto">
          <a:xfrm>
            <a:off x="370499" y="9306907"/>
            <a:ext cx="1166537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000" dirty="0" smtClean="0"/>
              <a:t>Copyright &amp; Design Right by Bespoke Kitchen Design, All rights reserved. No part of this drawing may be used, reproduced, translated, modified, altered or disclosed without the originators written consent</a:t>
            </a:r>
            <a:endParaRPr lang="en-GB" sz="1000" dirty="0"/>
          </a:p>
        </p:txBody>
      </p:sp>
      <p:sp>
        <p:nvSpPr>
          <p:cNvPr id="15" name="Rectangle 14"/>
          <p:cNvSpPr/>
          <p:nvPr/>
        </p:nvSpPr>
        <p:spPr bwMode="auto">
          <a:xfrm>
            <a:off x="0" y="0"/>
            <a:ext cx="14401800" cy="96012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1279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116" y="1106488"/>
            <a:ext cx="11844908" cy="6646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739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4529634" y="48072"/>
            <a:ext cx="341215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800" dirty="0"/>
              <a:t>Kitchen Design – </a:t>
            </a:r>
            <a:r>
              <a:rPr lang="en-GB" sz="1800" dirty="0" smtClean="0"/>
              <a:t>Unit 2, View 3</a:t>
            </a:r>
            <a:endParaRPr lang="en-GB" sz="1800" dirty="0"/>
          </a:p>
        </p:txBody>
      </p:sp>
      <p:sp>
        <p:nvSpPr>
          <p:cNvPr id="3" name="Text Box 161"/>
          <p:cNvSpPr txBox="1">
            <a:spLocks noChangeArrowheads="1"/>
          </p:cNvSpPr>
          <p:nvPr/>
        </p:nvSpPr>
        <p:spPr bwMode="auto">
          <a:xfrm>
            <a:off x="12385675" y="1106488"/>
            <a:ext cx="1873250" cy="6001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GB" sz="1100" dirty="0"/>
              <a:t>Customer Name</a:t>
            </a:r>
            <a:r>
              <a:rPr lang="en-GB" sz="1100" dirty="0" smtClean="0"/>
              <a:t>:</a:t>
            </a:r>
          </a:p>
          <a:p>
            <a:pPr algn="l" eaLnBrk="1" hangingPunct="1"/>
            <a:endParaRPr lang="en-GB" sz="1100" dirty="0" smtClean="0"/>
          </a:p>
          <a:p>
            <a:pPr algn="l" eaLnBrk="1" hangingPunct="1"/>
            <a:r>
              <a:rPr lang="en-GB" sz="1100" dirty="0" smtClean="0"/>
              <a:t>Leach Homes</a:t>
            </a:r>
            <a:endParaRPr lang="en-GB" sz="1100" dirty="0"/>
          </a:p>
        </p:txBody>
      </p:sp>
      <p:sp>
        <p:nvSpPr>
          <p:cNvPr id="4" name="Text Box 162"/>
          <p:cNvSpPr txBox="1">
            <a:spLocks noChangeArrowheads="1"/>
          </p:cNvSpPr>
          <p:nvPr/>
        </p:nvSpPr>
        <p:spPr bwMode="auto">
          <a:xfrm>
            <a:off x="12385675" y="1839913"/>
            <a:ext cx="1873250" cy="1446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GB" sz="1100" dirty="0"/>
              <a:t>Customer Address:</a:t>
            </a:r>
          </a:p>
          <a:p>
            <a:pPr algn="l" eaLnBrk="1" hangingPunct="1"/>
            <a:r>
              <a:rPr lang="en-GB" sz="1100" dirty="0" smtClean="0"/>
              <a:t>	</a:t>
            </a:r>
          </a:p>
          <a:p>
            <a:pPr algn="l" eaLnBrk="1" hangingPunct="1"/>
            <a:endParaRPr lang="en-GB" sz="1100" dirty="0" smtClean="0"/>
          </a:p>
          <a:p>
            <a:pPr algn="l" eaLnBrk="1" hangingPunct="1"/>
            <a:endParaRPr lang="en-GB" sz="1100" dirty="0"/>
          </a:p>
          <a:p>
            <a:pPr algn="l" eaLnBrk="1" hangingPunct="1"/>
            <a:endParaRPr lang="en-GB" sz="1100" dirty="0" smtClean="0"/>
          </a:p>
          <a:p>
            <a:pPr algn="l" eaLnBrk="1" hangingPunct="1"/>
            <a:endParaRPr lang="en-GB" sz="1100" dirty="0"/>
          </a:p>
          <a:p>
            <a:pPr algn="l" eaLnBrk="1" hangingPunct="1"/>
            <a:endParaRPr lang="en-GB" sz="1100" dirty="0"/>
          </a:p>
          <a:p>
            <a:pPr algn="l" eaLnBrk="1" hangingPunct="1"/>
            <a:endParaRPr lang="en-GB" sz="1100" dirty="0"/>
          </a:p>
        </p:txBody>
      </p:sp>
      <p:sp>
        <p:nvSpPr>
          <p:cNvPr id="5" name="Text Box 163"/>
          <p:cNvSpPr txBox="1">
            <a:spLocks noChangeArrowheads="1"/>
          </p:cNvSpPr>
          <p:nvPr/>
        </p:nvSpPr>
        <p:spPr bwMode="auto">
          <a:xfrm>
            <a:off x="12385675" y="3425825"/>
            <a:ext cx="1873250" cy="606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GB" sz="1100" dirty="0"/>
              <a:t>Designer:</a:t>
            </a:r>
          </a:p>
          <a:p>
            <a:pPr algn="l" eaLnBrk="1" hangingPunct="1"/>
            <a:endParaRPr lang="en-GB" sz="1100" dirty="0"/>
          </a:p>
          <a:p>
            <a:pPr algn="l" eaLnBrk="1" hangingPunct="1"/>
            <a:r>
              <a:rPr lang="en-GB" sz="1100" dirty="0" smtClean="0"/>
              <a:t>Mike </a:t>
            </a:r>
            <a:r>
              <a:rPr lang="en-GB" sz="1100" dirty="0" err="1" smtClean="0"/>
              <a:t>Belsey</a:t>
            </a:r>
            <a:endParaRPr lang="en-GB" sz="1100" dirty="0"/>
          </a:p>
        </p:txBody>
      </p:sp>
      <p:sp>
        <p:nvSpPr>
          <p:cNvPr id="6" name="Text Box 164"/>
          <p:cNvSpPr txBox="1">
            <a:spLocks noChangeArrowheads="1"/>
          </p:cNvSpPr>
          <p:nvPr/>
        </p:nvSpPr>
        <p:spPr bwMode="auto">
          <a:xfrm>
            <a:off x="12385675" y="4872038"/>
            <a:ext cx="1873250" cy="430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GB" sz="1100" dirty="0"/>
              <a:t>Furniture Style:</a:t>
            </a:r>
          </a:p>
          <a:p>
            <a:pPr algn="l" eaLnBrk="1" hangingPunct="1"/>
            <a:endParaRPr lang="en-GB" sz="1100" dirty="0"/>
          </a:p>
        </p:txBody>
      </p:sp>
      <p:sp>
        <p:nvSpPr>
          <p:cNvPr id="7" name="Text Box 165"/>
          <p:cNvSpPr txBox="1">
            <a:spLocks noChangeArrowheads="1"/>
          </p:cNvSpPr>
          <p:nvPr/>
        </p:nvSpPr>
        <p:spPr bwMode="auto">
          <a:xfrm>
            <a:off x="12385675" y="5592763"/>
            <a:ext cx="1873250" cy="6001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GB" sz="1100" dirty="0"/>
              <a:t>Finish</a:t>
            </a:r>
            <a:r>
              <a:rPr lang="en-GB" sz="1100" dirty="0" smtClean="0"/>
              <a:t>:</a:t>
            </a:r>
          </a:p>
          <a:p>
            <a:pPr algn="l" eaLnBrk="1" hangingPunct="1"/>
            <a:endParaRPr lang="en-GB" sz="1100" dirty="0"/>
          </a:p>
          <a:p>
            <a:pPr algn="l" eaLnBrk="1" hangingPunct="1"/>
            <a:r>
              <a:rPr lang="en-GB" sz="1100" dirty="0" smtClean="0"/>
              <a:t>Factory Primed </a:t>
            </a:r>
          </a:p>
        </p:txBody>
      </p:sp>
      <p:sp>
        <p:nvSpPr>
          <p:cNvPr id="8" name="Text Box 166"/>
          <p:cNvSpPr txBox="1">
            <a:spLocks noChangeArrowheads="1"/>
          </p:cNvSpPr>
          <p:nvPr/>
        </p:nvSpPr>
        <p:spPr bwMode="auto">
          <a:xfrm>
            <a:off x="12385675" y="7385050"/>
            <a:ext cx="1873250" cy="1952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GB" sz="1100"/>
              <a:t>Customer Approval</a:t>
            </a:r>
          </a:p>
          <a:p>
            <a:pPr algn="l" eaLnBrk="1" hangingPunct="1"/>
            <a:endParaRPr lang="en-GB" sz="1100"/>
          </a:p>
          <a:p>
            <a:pPr algn="l" eaLnBrk="1" hangingPunct="1"/>
            <a:r>
              <a:rPr lang="en-GB" sz="1100"/>
              <a:t>Signature</a:t>
            </a:r>
          </a:p>
          <a:p>
            <a:pPr algn="l" eaLnBrk="1" hangingPunct="1"/>
            <a:endParaRPr lang="en-GB" sz="1100"/>
          </a:p>
          <a:p>
            <a:pPr algn="l" eaLnBrk="1" hangingPunct="1"/>
            <a:endParaRPr lang="en-GB" sz="1100"/>
          </a:p>
          <a:p>
            <a:pPr algn="l" eaLnBrk="1" hangingPunct="1"/>
            <a:endParaRPr lang="en-GB" sz="1100"/>
          </a:p>
          <a:p>
            <a:pPr algn="l" eaLnBrk="1" hangingPunct="1"/>
            <a:endParaRPr lang="en-GB" sz="1100"/>
          </a:p>
          <a:p>
            <a:pPr algn="l" eaLnBrk="1" hangingPunct="1"/>
            <a:endParaRPr lang="en-GB" sz="1100"/>
          </a:p>
          <a:p>
            <a:pPr algn="l" eaLnBrk="1" hangingPunct="1"/>
            <a:endParaRPr lang="en-GB" sz="1100"/>
          </a:p>
          <a:p>
            <a:pPr algn="l" eaLnBrk="1" hangingPunct="1"/>
            <a:r>
              <a:rPr lang="en-GB" sz="1100"/>
              <a:t>Date</a:t>
            </a:r>
          </a:p>
          <a:p>
            <a:pPr algn="l" eaLnBrk="1" hangingPunct="1"/>
            <a:endParaRPr lang="en-GB" sz="1100"/>
          </a:p>
        </p:txBody>
      </p:sp>
      <p:sp>
        <p:nvSpPr>
          <p:cNvPr id="9" name="Text Box 167"/>
          <p:cNvSpPr txBox="1">
            <a:spLocks noChangeArrowheads="1"/>
          </p:cNvSpPr>
          <p:nvPr/>
        </p:nvSpPr>
        <p:spPr bwMode="auto">
          <a:xfrm>
            <a:off x="12385675" y="6353175"/>
            <a:ext cx="1873250" cy="895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GB" sz="1300"/>
              <a:t>Subject to Bespoke Kitchen Design’s Standard Contract Terms &amp; Conditions</a:t>
            </a:r>
          </a:p>
        </p:txBody>
      </p:sp>
      <p:sp>
        <p:nvSpPr>
          <p:cNvPr id="10" name="Text Box 168"/>
          <p:cNvSpPr txBox="1">
            <a:spLocks noChangeArrowheads="1"/>
          </p:cNvSpPr>
          <p:nvPr/>
        </p:nvSpPr>
        <p:spPr bwMode="auto">
          <a:xfrm>
            <a:off x="12385675" y="4152900"/>
            <a:ext cx="1873250" cy="606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 eaLnBrk="1" hangingPunct="1"/>
            <a:r>
              <a:rPr lang="en-GB" sz="1100" dirty="0"/>
              <a:t>Version:</a:t>
            </a:r>
          </a:p>
          <a:p>
            <a:pPr algn="l" eaLnBrk="1" hangingPunct="1"/>
            <a:endParaRPr lang="en-GB" sz="1100" dirty="0"/>
          </a:p>
          <a:p>
            <a:pPr algn="l" eaLnBrk="1" hangingPunct="1"/>
            <a:r>
              <a:rPr lang="en-GB" sz="1100" dirty="0"/>
              <a:t>1</a:t>
            </a:r>
          </a:p>
        </p:txBody>
      </p:sp>
      <p:sp>
        <p:nvSpPr>
          <p:cNvPr id="11" name="Rectangle 169"/>
          <p:cNvSpPr>
            <a:spLocks noChangeArrowheads="1"/>
          </p:cNvSpPr>
          <p:nvPr/>
        </p:nvSpPr>
        <p:spPr bwMode="auto">
          <a:xfrm>
            <a:off x="12314238" y="192088"/>
            <a:ext cx="2016125" cy="9217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2" name="Picture 1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26542" y="317902"/>
            <a:ext cx="179151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 Box 56"/>
          <p:cNvSpPr txBox="1">
            <a:spLocks noChangeArrowheads="1"/>
          </p:cNvSpPr>
          <p:nvPr/>
        </p:nvSpPr>
        <p:spPr bwMode="auto">
          <a:xfrm>
            <a:off x="370499" y="9306907"/>
            <a:ext cx="1166537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279525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defTabSz="1279525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1000" dirty="0" smtClean="0"/>
              <a:t>Copyright &amp; Design Right by Bespoke Kitchen Design, All rights reserved. No part of this drawing may be used, reproduced, translated, modified, altered or disclosed without the originators written consent</a:t>
            </a:r>
            <a:endParaRPr lang="en-GB" sz="1000" dirty="0"/>
          </a:p>
        </p:txBody>
      </p:sp>
      <p:sp>
        <p:nvSpPr>
          <p:cNvPr id="15" name="Rectangle 14"/>
          <p:cNvSpPr/>
          <p:nvPr/>
        </p:nvSpPr>
        <p:spPr bwMode="auto">
          <a:xfrm>
            <a:off x="0" y="0"/>
            <a:ext cx="14401800" cy="96012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12795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998" y="1195073"/>
            <a:ext cx="11815365" cy="6629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587003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14751</TotalTime>
  <Words>240</Words>
  <Application>Microsoft Office PowerPoint</Application>
  <PresentationFormat>Custom</PresentationFormat>
  <Paragraphs>96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Arial</vt:lpstr>
      <vt:lpstr>Default Design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Gareth.Nicholas</dc:creator>
  <cp:lastModifiedBy>Peter Leach</cp:lastModifiedBy>
  <cp:revision>96</cp:revision>
  <cp:lastPrinted>2014-04-29T14:44:55Z</cp:lastPrinted>
  <dcterms:created xsi:type="dcterms:W3CDTF">2011-04-04T10:06:10Z</dcterms:created>
  <dcterms:modified xsi:type="dcterms:W3CDTF">2015-02-18T18:51:49Z</dcterms:modified>
</cp:coreProperties>
</file>